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sldIdLst>
    <p:sldId id="323" r:id="rId3"/>
    <p:sldId id="257" r:id="rId4"/>
    <p:sldId id="345" r:id="rId5"/>
    <p:sldId id="342" r:id="rId6"/>
    <p:sldId id="344" r:id="rId7"/>
    <p:sldId id="346" r:id="rId8"/>
    <p:sldId id="347" r:id="rId9"/>
    <p:sldId id="348" r:id="rId10"/>
    <p:sldId id="351" r:id="rId11"/>
    <p:sldId id="352" r:id="rId12"/>
    <p:sldId id="353" r:id="rId13"/>
    <p:sldId id="354" r:id="rId14"/>
    <p:sldId id="355" r:id="rId15"/>
    <p:sldId id="356" r:id="rId16"/>
    <p:sldId id="350" r:id="rId17"/>
    <p:sldId id="358" r:id="rId18"/>
    <p:sldId id="359" r:id="rId19"/>
    <p:sldId id="361" r:id="rId20"/>
    <p:sldId id="362" r:id="rId21"/>
    <p:sldId id="363" r:id="rId22"/>
    <p:sldId id="364" r:id="rId23"/>
    <p:sldId id="394" r:id="rId24"/>
    <p:sldId id="365" r:id="rId25"/>
    <p:sldId id="357" r:id="rId26"/>
    <p:sldId id="397" r:id="rId27"/>
    <p:sldId id="396" r:id="rId28"/>
    <p:sldId id="398" r:id="rId29"/>
    <p:sldId id="395" r:id="rId30"/>
    <p:sldId id="368" r:id="rId31"/>
    <p:sldId id="369" r:id="rId32"/>
    <p:sldId id="372" r:id="rId33"/>
    <p:sldId id="400" r:id="rId34"/>
    <p:sldId id="401" r:id="rId35"/>
    <p:sldId id="402" r:id="rId36"/>
    <p:sldId id="403" r:id="rId37"/>
    <p:sldId id="404" r:id="rId38"/>
    <p:sldId id="399" r:id="rId39"/>
    <p:sldId id="371" r:id="rId40"/>
    <p:sldId id="373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8" r:id="rId51"/>
    <p:sldId id="405" r:id="rId52"/>
    <p:sldId id="387" r:id="rId53"/>
    <p:sldId id="390" r:id="rId54"/>
    <p:sldId id="391" r:id="rId55"/>
    <p:sldId id="392" r:id="rId56"/>
    <p:sldId id="393" r:id="rId57"/>
    <p:sldId id="341" r:id="rId58"/>
  </p:sldIdLst>
  <p:sldSz cx="9144000" cy="6858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30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271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50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4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5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3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7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61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7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94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1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8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47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1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81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961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94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187A-A2EB-4816-88CA-65B33F51B903}" type="datetimeFigureOut">
              <a:rPr lang="es-CO" smtClean="0"/>
              <a:pPr/>
              <a:t>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2F6F-49A3-4F33-A7FF-DAB12DFBEC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187A-A2EB-4816-88CA-65B33F51B9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2F6F-49A3-4F33-A7FF-DAB12DFBEC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siatpc.co/sentencias-rio-atrato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Anexo%20B.pdf" TargetMode="External"/><Relationship Id="rId2" Type="http://schemas.openxmlformats.org/officeDocument/2006/relationships/hyperlink" Target="Anexo%20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Anexo%20D.pdf" TargetMode="External"/><Relationship Id="rId4" Type="http://schemas.openxmlformats.org/officeDocument/2006/relationships/hyperlink" Target="Anexo%20C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909" y="518716"/>
            <a:ext cx="39036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89214" y="967942"/>
            <a:ext cx="6111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TEMAS A CONSIDERAR EN EL TERRITORIO</a:t>
            </a:r>
            <a:endParaRPr lang="es-CO" sz="2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3487" y="1982948"/>
            <a:ext cx="84485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 territorial y fortalecimiento de las autoridades propias (consejos comunitarios y cabildos indígenas)</a:t>
            </a:r>
            <a:endParaRPr lang="es-C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6" y="3296496"/>
            <a:ext cx="4182833" cy="27823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74" y="3296496"/>
            <a:ext cx="4347465" cy="278233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909" y="571239"/>
            <a:ext cx="39036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89214" y="967942"/>
            <a:ext cx="6111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TEMAS A CONSIDERAR EN EL TERRITORIO</a:t>
            </a:r>
            <a:endParaRPr lang="es-CO" sz="2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2996791"/>
            <a:ext cx="488109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sobre las propuestas de inversión en la cuenca Atrato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Darién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(mapa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inversión nacional e internacional)</a:t>
            </a:r>
            <a:endParaRPr lang="es-CO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C:\Users\usuario\Downloads\Municipios_CuencaAtrat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3" y="1398828"/>
            <a:ext cx="4158982" cy="55042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911" y="566676"/>
            <a:ext cx="39036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89214" y="967942"/>
            <a:ext cx="6111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TEMAS A CONSIDERAR EN EL TERRITORIO</a:t>
            </a:r>
            <a:endParaRPr lang="es-CO" sz="2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0457" y="2038210"/>
            <a:ext cx="8409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de incidencia política de las organizaciones en lo local, regional, nacional e internacional, elaborada por las organizaciones con sus temas e </a:t>
            </a:r>
            <a:r>
              <a:rPr 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Estructuración 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implementación de propuestas alternativas de desarrollo para cuenca Atrato Darién impulsadas por las organizaciones étnico territoriales (planes de Etnodesarrollo y planes de vida).</a:t>
            </a:r>
            <a:endParaRPr lang="es-C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911" y="669699"/>
            <a:ext cx="39036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21585" y="1029165"/>
            <a:ext cx="5407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CONSIDERACIONES ADICIONALES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70454" y="1750153"/>
            <a:ext cx="861596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las autoridades tradicionales propietarias colectivas y privadas de los territorios (Consejos Comunitarios y Cabildos indígenas) los guardianes escogidos por las comunidades y otros actores que tienen obligaciones en el cumplimiento de la sentencia T-622.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Suministro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completo y comprensible de la información oportuna a las comunidades y actores sujetos de la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sentencia.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Apertura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espacios de decisión de manera voluntaria por parte de las comunidades para participar y tomar decisiones en los talleres propuestos en el convenio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911" y="618188"/>
            <a:ext cx="39036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21585" y="1029165"/>
            <a:ext cx="5407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CONSIDERACIONES ADICIONALES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70454" y="1750153"/>
            <a:ext cx="861596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Reunión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Representantes legales, las juntas directivas y los Guardianes del rio para socializar las propuestas y concertar los procedimientos para la participación activa de las comunidades de la cuenca del Atrato. Se entrega un documento síntesis del convenio con un lenguaje adecuado a sus realidades.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Involucrar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guardianes, al Foro Interétnico Solidaridad Chocó, a las organizaciones étnico – territoriales, a los líderes sociales y a las organizaciones de mujeres y de jóvenes en las reuniones propuestas.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todo lo actuado con las comunidades en el marco de atención a las órdenes impartidas en la Sentencia T – 622.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394" y="3007367"/>
            <a:ext cx="8818440" cy="5878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sz="28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47697" y="449615"/>
            <a:ext cx="6474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MUNICIPIOS INCLUIDOS EN LA SENTENCIA</a:t>
            </a:r>
            <a:endParaRPr lang="es-CO" sz="28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36401"/>
              </p:ext>
            </p:extLst>
          </p:nvPr>
        </p:nvGraphicFramePr>
        <p:xfrm>
          <a:off x="643945" y="985719"/>
          <a:ext cx="8049295" cy="56335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88672"/>
                <a:gridCol w="2277525"/>
                <a:gridCol w="2683098"/>
              </a:tblGrid>
              <a:tr h="469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CABECERA MUNICIPAL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CARMEN DE ATRATO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Carmen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Atrato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BOJAYÁ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Bellavista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RÍO QUITO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Paimadó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ANTIOQUIA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ATRATO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Yuto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MEDIO ATRATO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Beté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CARMEN DEL DARIÉN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Curvaradó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ANTIOQUIA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ANTIOQUIA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526055" y="6644362"/>
            <a:ext cx="2787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FUENTE: SENTENCIA T-622 de 2016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0950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\\Geidy\iiap\Rio atrato\Mapas\SIG1017_Convenio_ST622_Rio_Atrato_MunicipiosDemandad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586"/>
            <a:ext cx="5612130" cy="66416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660264" y="3117734"/>
            <a:ext cx="33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 Municipios vinculados a la Sentencia T – 622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80702" y="462496"/>
            <a:ext cx="4384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AFLUENTES DEL RÍO ATRATO</a:t>
            </a:r>
            <a:endParaRPr lang="es-CO" sz="28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17691"/>
              </p:ext>
            </p:extLst>
          </p:nvPr>
        </p:nvGraphicFramePr>
        <p:xfrm>
          <a:off x="579549" y="985712"/>
          <a:ext cx="8190964" cy="540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012"/>
                <a:gridCol w="2730012"/>
                <a:gridCol w="2730940"/>
              </a:tblGrid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SUBCUENCA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SUPERFICIE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Paracucundó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34,992,88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Guaguandó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47.442,64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Beté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32.699,69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Tanguí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37.592,73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1,03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Bebará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69.393,25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1,89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Buey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52.607,10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1,43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Tagachí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63.058,71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Buchadó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52.140,89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1,42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Napipí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61.449,16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1,68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270.462,35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7,38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Neguá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97.849,90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2,67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Domingodó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131.036,57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3,57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Salaquí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226.366,02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6,17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Tumaradó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184.328,69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5,03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Cacarica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125.099,93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3,41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Truandó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222.587,10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6,07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505.848,43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13,79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Opogadó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55.127,79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Bojayá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193.713,56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5,28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Murrí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357.708,47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9,75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Arquía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68.835,41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1,88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Munguidó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 60.140,16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1,64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Bebaramá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101.381,26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2,76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Quito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167.240,61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4,56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310.519,14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8,47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Tanela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137.381,82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3,75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b"/>
                </a:tc>
              </a:tr>
              <a:tr h="19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3.667.004,27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            100,00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286000" y="64575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Subcuencas</a:t>
            </a:r>
            <a:r>
              <a:rPr lang="es-CO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hidrográficas de la Cuenca del Atrato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IIAP 2018</a:t>
            </a:r>
            <a:endParaRPr lang="es-CO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079" y="3028807"/>
            <a:ext cx="3354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Subcuencas</a:t>
            </a:r>
            <a:r>
              <a:rPr lang="es-CO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hidrográficas de la Cuenca del Atrato</a:t>
            </a:r>
            <a:endParaRPr lang="es-CO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IIAP 2018</a:t>
            </a:r>
            <a:endParaRPr lang="es-CO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52" y="404586"/>
            <a:ext cx="5612130" cy="60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816" y="1337148"/>
            <a:ext cx="8332631" cy="5069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Arial" panose="020B0604020202020204" pitchFamily="34" charset="0"/>
              </a:rPr>
              <a:t>ESTRATEGIA DE SOCIALIZACIÓN Y FORMACIÓN EN PARTICIPACIÓN COMUNITARIA EN EL MARCO DE LA SENTENCIA T – 622 DE 2017, EMANADA DE LA CORTE CONSTITUCIONAL DE COLOMBIA, LA CUAL HACE SUJETO DE DERECHOS AL RÍO ATRATO.</a:t>
            </a:r>
            <a:endParaRPr lang="es-CO" sz="24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endParaRPr lang="es-CO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endParaRPr lang="es-CO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endParaRPr lang="es-CO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endParaRPr lang="es-CO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endParaRPr lang="es-CO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r>
              <a:rPr lang="es-CO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WILLIAM KLINGER BRAHAN</a:t>
            </a: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DIRECTOR GENERAL IIAP</a:t>
            </a:r>
          </a:p>
          <a:p>
            <a:pPr marL="126365" marR="116840" algn="ctr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</a:pPr>
            <a:r>
              <a:rPr lang="es-CO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wklinger@iiap.org.co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35103"/>
              </p:ext>
            </p:extLst>
          </p:nvPr>
        </p:nvGraphicFramePr>
        <p:xfrm>
          <a:off x="77272" y="424991"/>
          <a:ext cx="8976574" cy="61634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86914"/>
                <a:gridCol w="2486914"/>
                <a:gridCol w="1420182"/>
                <a:gridCol w="1420182"/>
                <a:gridCol w="1162382"/>
              </a:tblGrid>
              <a:tr h="424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Área (ha)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% Departamental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Cuenca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row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10759,13859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0,426%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ATRATO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43124,56201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1,709%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80394,30158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3,186%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BOJAYÁ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359620,831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14,254%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CARMEN DEL DARIÉN 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316454,0266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12,543%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CÉRTEGUI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40232,85662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1,595%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2828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EL CANTÓN DEL SAN PABLO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31432,89182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1,246%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EL CARMEN DE ATRATO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80897,19353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3,206%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ISTMINA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16982,07327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0,673%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83373,83154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3,305%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181032,9201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7,175%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349468,7779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13,851%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RÍO QUITO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68919,08903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2,732%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726769,2638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28,806%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116010,3908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4,598%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UNIÓN PANAMERICANA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14729,02077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0,584%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Total Chocó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2522995,199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100,000%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01424" y="6579964"/>
            <a:ext cx="37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Municipios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la Cuenca del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Atrato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57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91943"/>
              </p:ext>
            </p:extLst>
          </p:nvPr>
        </p:nvGraphicFramePr>
        <p:xfrm>
          <a:off x="167425" y="772724"/>
          <a:ext cx="8976574" cy="440245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86914"/>
                <a:gridCol w="2486914"/>
                <a:gridCol w="1420182"/>
                <a:gridCol w="1420182"/>
                <a:gridCol w="1162382"/>
              </a:tblGrid>
              <a:tr h="424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Área (ha)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% Departamental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Cuenca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ANTIOQUIA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ABRIAQUÍ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29180,34665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2,570%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CAÑAS GORDAS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36165,47951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3,185%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DABEIBA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199664,9116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17,585%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FRONTINO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134763,2608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11,869%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126405,3877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11,133%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MUTATÁ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75016,54895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6,607%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82420,66255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7,259%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URAMITA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26658,54037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2,348%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URRAO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255802,0473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22,530%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165460,8587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14,573%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Total Antioquia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1135403,137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100,000%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  <a:tr h="18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3658398,336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76" marR="31876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701424" y="5511016"/>
            <a:ext cx="37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Municipios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la Cuenca del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Atrato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1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434749"/>
            <a:ext cx="8937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DISTRIBUCIÓN ESPACIAL PROPUESTA PARA LA EJECUCIÓN DE LA ESTRATEGIA DE SOCIALIZACIÓN Y FORMACIÓN EN PARTICIPACIÓN.</a:t>
            </a:r>
            <a:endParaRPr lang="es-CO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592428" y="2254389"/>
            <a:ext cx="76629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parte alta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estará conformada por los municipios que se ubican desde Quibdó hacia aguas arriba del Río Atrato y por los municipios con afluentes que vierten sus aguas al Río Atrato antes de su paso por la capital del departamento del Chocó: Carmen de Atrato, Lloró,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Bagadó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Atrato, Unión Panamericana, Cantón de San Pablo,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Istmina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Cértegui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Río Quito y Quibdó.  Esta parte cubre un 22% del área total de la Cuenca del Atrato.</a:t>
            </a:r>
            <a:endParaRPr lang="es-CO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parte media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estará conformada por dos municipios del Departamento del Chocó: Medio Atrato (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Beté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Bojayá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así como por los siguientes municipios del Departamento de Antioquia: Vigía del Fuerte,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Urrao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Frontino, Cañas Gordas,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Abriaquí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Uramita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La parte media del Atrato cubre un área del 33% del total de la Cuenca del </a:t>
            </a: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Atrato.</a:t>
            </a:r>
            <a:endParaRPr lang="es-CO" sz="1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CO" sz="1600" b="1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parte baja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estará conformada por los municipios chocoanos de Carmen de Darién,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Riosucio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Unguía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Acandí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y por los municipios antioqueños de Murindó,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Mutatá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Dabeiba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y Turbo.  La parte baja comprende la mayor superficie territorial de la cuenca con un porcentaje del 45%.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6110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-6296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usuario\Downloads\Municipios_CuencaAtrat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586"/>
            <a:ext cx="5613400" cy="6453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5705340" y="2967335"/>
            <a:ext cx="34386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DISTRIBUCIÓN ESPACIAL PROPUESTA PARA LA EJECUCIÓN DE LA ESTRATEGIA DE SOCIALIZACIÓN Y FORMACIÓN EN PARTICIPACIÓN.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990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3909" y="2936181"/>
            <a:ext cx="7566603" cy="12249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sz="32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77314"/>
              </p:ext>
            </p:extLst>
          </p:nvPr>
        </p:nvGraphicFramePr>
        <p:xfrm>
          <a:off x="399245" y="1157207"/>
          <a:ext cx="8448540" cy="528294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30"/>
                <a:gridCol w="4910761"/>
                <a:gridCol w="1633409"/>
                <a:gridCol w="1502240"/>
              </a:tblGrid>
              <a:tr h="284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CONSEJO COMUNITARIO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RESOLUCIÓN</a:t>
                      </a:r>
                      <a:endParaRPr lang="es-CO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DE TITULACIÓN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ÁREA            (Ha)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CHICAO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0285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18.026.10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TURRIQUITADÓ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2799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9.406.86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CASIMIRO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2429 – 2005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31.64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CUENCA DEL RÍO TOLO Y ZONA COSTERA SUR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1502 – 2005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13.465.59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CLAVELLINO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0290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3.709.00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DOS BOCAS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0288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8.734.83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BOCAS DE TAPARAL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0287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9.494.17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GRANDE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2806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13.455.53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APARTADÓ BUENAVISTA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0159 – 1998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19.153.84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MADRE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0286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8.231.45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MONTAÑO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2807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25.005.54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JIGUAMIANDÓ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2801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54.973.84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GUAYABAL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0051 – 2003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2.771.08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MAYOR DEL CANTÓN SAN PABLO "ACISANP"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2694 – 2001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36.667.48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MAYOR DE UNIÓN PANAMERICANA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2723 – 2001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15.123.57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SAN ISIDRO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0157 – 1998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12.851.64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358457" y="449311"/>
            <a:ext cx="576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NEGRAS ORGANIZADAS EN CONSEJOS COMUNITARIOS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7781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39458"/>
              </p:ext>
            </p:extLst>
          </p:nvPr>
        </p:nvGraphicFramePr>
        <p:xfrm>
          <a:off x="399245" y="1157207"/>
          <a:ext cx="8448540" cy="44024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30"/>
                <a:gridCol w="4910761"/>
                <a:gridCol w="1633409"/>
                <a:gridCol w="1502240"/>
              </a:tblGrid>
              <a:tr h="284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CONSEJO COMUNITARIO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RESOLUCIÓN</a:t>
                      </a:r>
                      <a:endParaRPr lang="es-CO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DE TITULACIÓN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ÁREA            (Ha)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109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PAIMADÓ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2724 – 2001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17.264.29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VIGÍA DE CURVARADÓ Y SANTA ROSA DE LIMÓN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2808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33.908.70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PEDEGUITA Y MANCILLA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2804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48.971.59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LOS RÍOS LA LARGA Y TUMARADÓ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2805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107.064.18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CACARICA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0841 – 1999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103.024.32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TRUANDÓ MEDIO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3366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35.992.05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CURVARADÓ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2809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46.084.05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VILLA CONTO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0160 – 1998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29.026.13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CUENCA DEL RÍO SALAQUÍ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2802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57.914.24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CUENCA DEL RÍO QUIPARADÓ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2798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28.156.42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NUEVA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0289 – 1996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12.738.37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DOMINGODÓ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2803 – 2000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38.987.97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30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ACANDÍ Y ZONA COSTERA NORTE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1501 -  2005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10.443.00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358457" y="449311"/>
            <a:ext cx="576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NEGRAS ORGANIZADAS EN CONSEJOS COMUNITARIOS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6088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69837"/>
              </p:ext>
            </p:extLst>
          </p:nvPr>
        </p:nvGraphicFramePr>
        <p:xfrm>
          <a:off x="399245" y="1247360"/>
          <a:ext cx="8448540" cy="3815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30"/>
                <a:gridCol w="4910761"/>
                <a:gridCol w="1633409"/>
                <a:gridCol w="1502240"/>
              </a:tblGrid>
              <a:tr h="284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CONSEJO COMUNITARIO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RESOLUCIÓN</a:t>
                      </a:r>
                      <a:endParaRPr lang="es-CO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DE TITULACIÓN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ÁREA            (Ha)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RÍO TOLO Y ZONA COSTERA SUR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1502 -  2005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13.465.00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ACANDÍ SECO, EL CEDRO Y JUANCHO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1499  - 2005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5.571.00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144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ISTMINA Y PARTE DEL MEDIO SAN JUAN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1176 – 2002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42.028.71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MAYOR DEL BAJO ATRATO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0048 – 2003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34.736.05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CONSEJO ORGANIZACIÓN POPULAR CAMPESINA DEL ALTO ATRATO - COCOMOPOCA-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02425 – 2011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73.317.49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CÉRTEGUI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2728 – 2001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25.275.00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CONSEJO COMUNITARIO INTEGRAL DE LLORÓ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2919 – 2012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19.425.93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 MOLANA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0631 – 2015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1.807.37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170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189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MAYOR DEL MEDIO ATRATO ACIA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4566 – 1997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695.245,11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  <a:tr h="8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1.731.549,13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5" marR="21145" marT="0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358457" y="449311"/>
            <a:ext cx="576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NEGRAS ORGANIZADAS EN CONSEJOS COMUNITARIOS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948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60" y="373486"/>
            <a:ext cx="5612130" cy="65064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910" y="2783862"/>
            <a:ext cx="3284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negras organizadas en Consejos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Comunitarios</a:t>
            </a:r>
          </a:p>
          <a:p>
            <a:endParaRPr lang="es-C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39 Consejos comunitarios con una área de </a:t>
            </a:r>
            <a:r>
              <a:rPr lang="en-US" b="1" dirty="0" smtClean="0"/>
              <a:t>1.731.549,13 Ha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38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22244"/>
              </p:ext>
            </p:extLst>
          </p:nvPr>
        </p:nvGraphicFramePr>
        <p:xfrm>
          <a:off x="90152" y="1065764"/>
          <a:ext cx="8925059" cy="6073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6189"/>
                <a:gridCol w="3389435"/>
                <a:gridCol w="3389435"/>
              </a:tblGrid>
              <a:tr h="131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CONSEJOS COMUNITARIOS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ALTO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CARMEN DE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Bagadó -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Lloró -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Yuto 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RÍO QUITO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Paimadó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CANTÓN DE SAN PABLO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Managrú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UNIÓN PANAMERICANA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Las Ánimas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ISTMINA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////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CÉRTEGUI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solidFill>
                            <a:schemeClr val="tx1"/>
                          </a:solidFill>
                          <a:effectLst/>
                        </a:rPr>
                        <a:t>Cérteguí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 – Cabecera municipal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Quibdó – Capital del Chocó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Bajo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ABRIAQUÍ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CAÑAS GORDAS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FRONTINO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BOJAYÁ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URAMITA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URRAO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Vigía del Fuerte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BAJO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CARMEN DEL DARIÉN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Riosucio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Unguía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Acandí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202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Turbo – Cabecera municipal, Matuntugo y El Roto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Murindó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MUTATÁ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DABEIBA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Total Bajo Atrato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b"/>
                </a:tc>
              </a:tr>
              <a:tr h="131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1" marR="30691" marT="0" marB="0" anchor="ctr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721222" y="375510"/>
            <a:ext cx="6593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NEGRAS NO ORGANIZADAS EN CONSEJOS COMUNITARIOS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149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4513" y="1133438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24513" y="2183115"/>
            <a:ext cx="5737468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GEOGRÁFICO DE LA ESTRATEGIA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58456" y="3116484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4513" y="4044586"/>
            <a:ext cx="7321859" cy="72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s-CO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CO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Y MECANISMOS DE PARTICIPACIÓN Y DISPOSICIÓN DE LA INFORMACIÓN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24513" y="5255100"/>
            <a:ext cx="6710796" cy="72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DE LA SOCIALIZACIÓN Y MECANISMOS PARA SU DESARROLLO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57614" y="366011"/>
            <a:ext cx="546816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CO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s-ES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ESTRATEGIA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2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9319" y="501132"/>
            <a:ext cx="689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MESTIZAS Y/O CAMPESINAS</a:t>
            </a:r>
            <a:endParaRPr lang="es-CO" sz="2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04952"/>
              </p:ext>
            </p:extLst>
          </p:nvPr>
        </p:nvGraphicFramePr>
        <p:xfrm>
          <a:off x="154545" y="898342"/>
          <a:ext cx="8744756" cy="62754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57826"/>
                <a:gridCol w="3643465"/>
                <a:gridCol w="3643465"/>
              </a:tblGrid>
              <a:tr h="198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CONSEJOS COMUNITARIOS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ALTO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CARMEN DE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Carmen de Atrato  - Cabecera municipal 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RÍO QUITO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CANTÓN DE SAN PABLO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UNIÓN PANAMERICANA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La Ye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ISTMINA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CÉRTEGUI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Cérteguí – Cabecera municipal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Quibdó – Capital del Chocó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98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Bajo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ABRIAQUÍ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CAÑAS GORDAS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FRONTINO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BOJAYÁ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URAMITA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URRAO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9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BAJO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CARMEN DEL DARIÉN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Tanela, Santa María, Gilgar y Balboa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98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MUTATÁ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DABEIBA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98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Bajo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b"/>
                </a:tc>
              </a:tr>
              <a:tr h="129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25" marR="301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88267"/>
              </p:ext>
            </p:extLst>
          </p:nvPr>
        </p:nvGraphicFramePr>
        <p:xfrm>
          <a:off x="115908" y="991667"/>
          <a:ext cx="8963695" cy="5218436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CHONTADURAL – CAÑERO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MUTATÁ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1996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9.850.00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9.850.00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RAYA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5.350.00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PERANCHO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PEÑA BLANCA – RÍO TRUANDÓ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58.180.00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SALAQUÍ Y PAVARANDÓ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de 1983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107.000.00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PERANCHITO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1.629.00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YARUMAL Y EL BARRANCO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5.030.00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QUIPARADÓ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WAUNANN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RIOSUCIO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de 1983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9.860.00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1  188.841.00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RÍO 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de 1988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52.361.51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OPOGADÓ – DOGAUDÓ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de 2003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29.607.13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NAPIPÍ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de 1986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21.190.00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PICHICORA, CHICUE, PUERTO ALEGRE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23.383.00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RÍO CUIA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de 1986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22.362.00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51455"/>
              </p:ext>
            </p:extLst>
          </p:nvPr>
        </p:nvGraphicFramePr>
        <p:xfrm>
          <a:off x="167424" y="991667"/>
          <a:ext cx="8963695" cy="5479356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PUERTO ANTIOQUIA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TUNGINA Y APARTADÓ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de 1990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8.940.06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BUCHADÓ AMPARRADÓ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 1990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8.530.00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RÍOS UVA Y POGUE QUEBRADA TAPARAL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de 1981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47.500.00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GEGENADÓ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BOJAYÁ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de 2010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2.400.13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214.159.70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URADÁ – JIGUAMIANDÓ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DEL DARIÉN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de 2003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19.744.59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MAMEY DE DIPURDÚ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DEL DARIÉN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de 2003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JAGUAL RÍO CHINTADÓ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DEL DARIÉN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de 1980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40.835.00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DOMINGODÓ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DEL DARIÉN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de 1983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24.590.00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85.374.59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TANELA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ACANDÍ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de 1982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ARQUÍA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ACANDÍ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 de 1971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2.343.56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CUTI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ACANDÍ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de 1982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244.00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95683"/>
              </p:ext>
            </p:extLst>
          </p:nvPr>
        </p:nvGraphicFramePr>
        <p:xfrm>
          <a:off x="167424" y="991667"/>
          <a:ext cx="8963695" cy="5218437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AMÉ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de 1990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3.512.00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QUEBRADA CHICUE RÍO TANGUÍ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2.729.00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BEBARÁ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27.119.00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BEBARAMÁ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de 1988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8.875.00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PAINA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2.834.00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RÍO BUEY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de 1986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13.151.25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BETÉ – ALTO BETÉ Y ALTO DEL BUEY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 1983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11.748.00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MIASA DE PARTADÓ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de 1999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2.289.36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de 1987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DEL RÍO MUNGUIDÓ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5.590.00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GUARANDÓ CARRIZAL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de 1999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LOMITA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1.017.00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MUNGARADÓ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de 1999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VEINTIUNO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de 1994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200.01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RÍO TAGACHÍ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1986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21.260.00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6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39608"/>
              </p:ext>
            </p:extLst>
          </p:nvPr>
        </p:nvGraphicFramePr>
        <p:xfrm>
          <a:off x="167424" y="991667"/>
          <a:ext cx="8963695" cy="4957512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CAIMANERO DE JAMPAPA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de 1987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1.742.00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NEGUÁ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de 1988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5.463.75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ICHÓ Y LA QUEBRADA BARATUDÓ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de 1985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5.342.00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VEINTE, PLAYA ALTA Y EL NOVENTA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de 1982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4.227.50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3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JOSÉ AMÍA DE PATÓ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RÍOS PATÓ Y JENGADÓ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QUIBDÓ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de 1988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4.908.50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124.134.98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CRISTALINA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de 2000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12.536.78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SABALETA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 WOUNAAN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 1987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660.08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DOCE O QUEBRADA BORBOLLÓN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 1982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1.277.36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4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46896"/>
              </p:ext>
            </p:extLst>
          </p:nvPr>
        </p:nvGraphicFramePr>
        <p:xfrm>
          <a:off x="167424" y="991667"/>
          <a:ext cx="8963695" cy="4957511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PURIA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DE 1998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5.237.50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18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 DE 2014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1.052.21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ABEJERO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DE 1999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230.48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LA PLAYA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DE 1993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5.446.15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FIERA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DE ATRATO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 DE 2010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4.439.04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30.879.60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TOKOLLORÓ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de 2001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254.01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GUADUALITO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 2002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428.18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HURTADO Y TEGAVERA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3.225.00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GEGORÁ, QUIPARÁ, MURANDÓ, TRAVENADO Y JIGUADÓ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de 2001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3.464.41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8692" y="517180"/>
            <a:ext cx="5320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INDÍGENAS</a:t>
            </a:r>
          </a:p>
          <a:p>
            <a:pPr algn="ctr"/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24469"/>
              </p:ext>
            </p:extLst>
          </p:nvPr>
        </p:nvGraphicFramePr>
        <p:xfrm>
          <a:off x="167424" y="1287884"/>
          <a:ext cx="8963695" cy="3391985"/>
        </p:xfrm>
        <a:graphic>
          <a:graphicData uri="http://schemas.openxmlformats.org/drawingml/2006/table">
            <a:tbl>
              <a:tblPr firstRow="1" firstCol="1" bandRow="1"/>
              <a:tblGrid>
                <a:gridCol w="412104"/>
                <a:gridCol w="2860815"/>
                <a:gridCol w="1079499"/>
                <a:gridCol w="1858763"/>
                <a:gridCol w="1361596"/>
                <a:gridCol w="1390918"/>
              </a:tblGrid>
              <a:tr h="124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RESGUARDO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ETNIA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MUNICIPIO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RÍO MUMBÚ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DE 1983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3.000.00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LANAS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DE 1984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6.832.60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WANCHIRADO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LLORÓ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DE 1992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9.035.00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26.239.20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ANDÁGUEDA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BAGADÓ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DE 1979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50.000.36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50.000.36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PARED Y PARECITO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CÉRTEGUI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DE 2003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1.846.36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1.846.36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2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EYAKERA DOGIBI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UNGUÍA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 DE 2013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3.157.00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3.157.00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8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738.050.35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3" marR="16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6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1668" y="2783862"/>
            <a:ext cx="3284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Comunidades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indígenas</a:t>
            </a:r>
          </a:p>
          <a:p>
            <a:endParaRPr lang="es-C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64 Resguardos indígenas Consejos con una área de </a:t>
            </a:r>
            <a:r>
              <a:rPr lang="en-US" b="1" dirty="0" smtClean="0"/>
              <a:t>738.050,35 Ha</a:t>
            </a:r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11" y="449311"/>
            <a:ext cx="5438775" cy="64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49564"/>
              </p:ext>
            </p:extLst>
          </p:nvPr>
        </p:nvGraphicFramePr>
        <p:xfrm>
          <a:off x="643944" y="875759"/>
          <a:ext cx="7740201" cy="595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329"/>
                <a:gridCol w="4126872"/>
              </a:tblGrid>
              <a:tr h="177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MUNICIPIO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row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CHOCÓ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ACANDÍ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BAGADÓ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BOJAYÁ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CARMEN DEL DARIÉN  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CÉRTEGUI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CANTÓN DEL SAN PABLO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CARMEN DE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ISTMINA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LLORÓ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MEDIO ATRATO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QUIBDÓ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RÍO QUITO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RIOSUCIO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UNGUÍA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UNIÓN PANAMERICANA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2739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ANTIOQUIA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ABRIAQUÍ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CAÑAS GORDAS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DABEIBA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FRONTINO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MURINDÓ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MUTATÁ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TURBO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242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URAMITA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URRAO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  <a:tr h="177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VIGÍA DEL FUERTE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56" marR="31056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079705" y="462494"/>
            <a:ext cx="3768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ENTES TERRITORIALES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0042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04928" y="462495"/>
            <a:ext cx="551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GUARDIANES Y EQUIPO DE APOYO</a:t>
            </a:r>
            <a:endParaRPr lang="es-CO" sz="24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80878"/>
              </p:ext>
            </p:extLst>
          </p:nvPr>
        </p:nvGraphicFramePr>
        <p:xfrm>
          <a:off x="1107584" y="937039"/>
          <a:ext cx="6529588" cy="5697082"/>
        </p:xfrm>
        <a:graphic>
          <a:graphicData uri="http://schemas.openxmlformats.org/drawingml/2006/table">
            <a:tbl>
              <a:tblPr firstRow="1" firstCol="1" bandRow="1"/>
              <a:tblGrid>
                <a:gridCol w="3767139"/>
                <a:gridCol w="2762449"/>
              </a:tblGrid>
              <a:tr h="96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ORGANIZACIÓN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CONDICIÓN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960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ASCOBA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240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214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COCOMOPOCA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COCOMACIA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214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FISCH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8822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C.C.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PAIMADÓ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882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607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 INDÍGENA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6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2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 CARMEN DE ATRATO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20898" y="2743296"/>
            <a:ext cx="6365845" cy="6884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36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RESPONSABLES DE LAS ÓRDENES</a:t>
            </a:r>
            <a:endParaRPr lang="es-CO" sz="24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08569"/>
              </p:ext>
            </p:extLst>
          </p:nvPr>
        </p:nvGraphicFramePr>
        <p:xfrm>
          <a:off x="321972" y="1563947"/>
          <a:ext cx="8628845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4422206"/>
                <a:gridCol w="4206639"/>
              </a:tblGrid>
              <a:tr h="17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6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 al Río Atrato, su cuenca y sus afluentes, como una entidad sujeto de derecho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AMBIENTE Y DESARROLLO SOSTENIBLE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571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para descontaminar las fuentes hídricas del Chocó, comenzando por la Cuenca del Atrato, recuperar sus ecosistemas y evitar daños adicionales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AMBIENTE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HACIENDA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DEFENSA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CODECHOCO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22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CORPOURABA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45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GOBERNACIONES Y ALCALDÍAS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571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acción conjunto para neutralizar y erradicar definitivamente las actividades de minería ilegal en la Cuenca del Atrato y demás afluentes del Chocó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DEFENSA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POLICÍA NACIONAL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EJÉRCITO NACIONAL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45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FISCALÍA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66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GOBERNACIONES Y ALCALDÍAS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RESPONSABLES DE LAS ÓRDENES</a:t>
            </a:r>
            <a:endParaRPr lang="es-CO" sz="24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32046"/>
              </p:ext>
            </p:extLst>
          </p:nvPr>
        </p:nvGraphicFramePr>
        <p:xfrm>
          <a:off x="270456" y="1473794"/>
          <a:ext cx="8693240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4455209"/>
                <a:gridCol w="4238031"/>
              </a:tblGrid>
              <a:tr h="17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0186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integral que permita recuperar las formas tradicionales de subsistencia y alimentación en el marco del concepto de etnodesarrollo que aseguren mínimos de seguridad alimentaria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DEL INTERIOR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7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AGRICULTURA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01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HACIENDA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7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DEPARMENTO NACIONAL DE PLANEACIÓN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7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DE PROSPERIDAD SOCIAL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45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GOBERNACIONES Y ALCALDÍAS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225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 toxicológicos y epidemiológicos del Atrato y sus comunidades.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AMBIENTE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869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SALUD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7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NACIONAL DE SALUD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22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CODECHOCO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22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CORPOURABA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738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 de seguimiento y acompañamiento al cumplimiento y ejecución de las órdenes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PROCURADURÍA GENERAL DE LA NACIÓN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07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ADMINISTRATIVO DE CUNDINAMARCA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291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CORTE CONSTITUCIONAL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RESPONSABLES DE LAS ÓRDENES</a:t>
            </a:r>
            <a:endParaRPr lang="es-CO" sz="24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69521"/>
              </p:ext>
            </p:extLst>
          </p:nvPr>
        </p:nvGraphicFramePr>
        <p:xfrm>
          <a:off x="257577" y="1808645"/>
          <a:ext cx="874475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4481609"/>
                <a:gridCol w="4263146"/>
              </a:tblGrid>
              <a:tr h="17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45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efectivo cumplimiento a Recomendaciones de Resolución 064 de 2014 de Defensoría que declaró una crisis ambiental y humanitaria en el Chocó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NACIONAL A TRAVÉS DE UNA COMISIÓN INTERINSTITUCIONAL PARA EL CHOCÓ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738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Asegurar recursos suficientes y oportunos para cumplimiento de las  órdenes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PRESIDENCIA DE LA REPÚBLICA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07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NACIONAL DE PLANEACIÓN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89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DE HACIENDA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9" marR="36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DE APOYO </a:t>
            </a:r>
            <a:endParaRPr lang="es-CO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79285"/>
              </p:ext>
            </p:extLst>
          </p:nvPr>
        </p:nvGraphicFramePr>
        <p:xfrm>
          <a:off x="360607" y="1640206"/>
          <a:ext cx="8510438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4578752"/>
                <a:gridCol w="3931686"/>
              </a:tblGrid>
              <a:tr h="13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292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 al Río Atrato, su cuenca y sus afluentes, como una entidad sujeto de derecho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CUERPO DE GUARDIANES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4601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para descontaminar las fuentes hídricas del Chocó, comenzando por la Cuenca del Atrato, recuperar sus ecosistemas y evitar daños adicionales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VON ALEXANDER HUMBOLDT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460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CARTAGENA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ANTIOQUIA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460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FONDO MUNDIAL PARA LA NATURALEZA –WWF-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2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DE INVESTIGACIONES AMBIENTALES DEL PACÍFICO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3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acción para neutralizar y erradicar definitivamente las actividades de minería ilegal en la Cuenca del Atrato y demás afluentes del Chocó 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MINISTERIO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RELACIONES EXTERIORES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DE APOYO </a:t>
            </a:r>
            <a:endParaRPr lang="es-CO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21945"/>
              </p:ext>
            </p:extLst>
          </p:nvPr>
        </p:nvGraphicFramePr>
        <p:xfrm>
          <a:off x="374255" y="985107"/>
          <a:ext cx="8510438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4578752"/>
                <a:gridCol w="3931686"/>
              </a:tblGrid>
              <a:tr h="13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84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integral que permita recuperar las formas tradicionales de subsistencia y alimentación en el marco del concepto de etnodesarrollo que aseguren mínimos de seguridad alimentaria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141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 toxicológicos y epidemiológicos del Atrato y sus comunidades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VON ALEXANDER HUMBOLDT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CARTAGENA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ANTIOQUIA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FONDO MUNDIAL PARA LA NATURALEZA –WWF-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62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DE INVESTIGACIONES AMBIENTALES DEL PACÍFICO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4601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 de seguimiento y acompañamiento al cumplimiento y ejecución de las órdenes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DEFENSORÍA DEL PUEBLO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CONTRALORÍA GENERAL DE LA REPÚBLICA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730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DE EXPERTOS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PROCURADURÍA GENERAL DE LA NACIÓN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INSTITUCIONES DE APOYO </a:t>
            </a:r>
            <a:endParaRPr lang="es-CO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9465"/>
              </p:ext>
            </p:extLst>
          </p:nvPr>
        </p:nvGraphicFramePr>
        <p:xfrm>
          <a:off x="360607" y="1640206"/>
          <a:ext cx="8510438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4578752"/>
                <a:gridCol w="3931686"/>
              </a:tblGrid>
              <a:tr h="13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11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efectivo cumplimiento a Recomendaciones de Resolución 064 de 2014 de Defensoría que declaró una crisis ambiental y humanitaria en el Chocó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92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Asegurar recursos suficientes y oportunos para cumplimiento de las  órdenes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4" marR="32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5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8456" y="38429"/>
            <a:ext cx="576732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ACTORES INSTITUCIONALES Y COMUNITARIOS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0122" y="501130"/>
            <a:ext cx="565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PANEL DE EXPERTOS</a:t>
            </a:r>
            <a:endParaRPr lang="es-CO" sz="24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61456"/>
              </p:ext>
            </p:extLst>
          </p:nvPr>
        </p:nvGraphicFramePr>
        <p:xfrm>
          <a:off x="341193" y="921850"/>
          <a:ext cx="8611737" cy="5929325"/>
        </p:xfrm>
        <a:graphic>
          <a:graphicData uri="http://schemas.openxmlformats.org/drawingml/2006/table">
            <a:tbl>
              <a:tblPr firstRow="1" firstCol="1" bandRow="1"/>
              <a:tblGrid>
                <a:gridCol w="3000182"/>
                <a:gridCol w="2605719"/>
                <a:gridCol w="3005836"/>
              </a:tblGrid>
              <a:tr h="197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ORGANIZACIÓN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253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Ximena González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Abogada Líder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Tierra Digna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Mauricio Cabrera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 Política Minera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WWF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Pablo Bonilla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Ingrid A. Rivera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Consultorio Ambiental Unilibre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1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William Klinger B.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Giovanny Ramírez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General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IIAP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J. Arboleda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Jairo Zapata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Rector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Antioquia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César Rodríguez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Dejusticia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Gabriel Nemogá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Investigador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Plebio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Ernesto Montenegro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ICANH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58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4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Todd</a:t>
                      </a:r>
                      <a:r>
                        <a:rPr lang="es-CO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Howland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Representante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Alto Comisionado NUDH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2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</a:t>
                      </a:r>
                      <a:r>
                        <a:rPr lang="es-CO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Serje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Antropología UNIANDES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55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 J. Cabezas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Sociedad Civil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Oro Legal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Andrés Hernández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Profesor Asociado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CIDER UNIANDES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Brigitte LG Baptiste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IVaH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04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Beatriz Duque Montoya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Líder Legalización y formalización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Oro legal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5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Jesús Oliveros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Vicerrector de Investigaciones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de Cartagena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Fausto Palacios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Guardián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ASCOBA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5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Ingrid Asprilla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Guardiana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COCOMACIA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4967" y="2612149"/>
            <a:ext cx="8155053" cy="941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CO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CO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Y MECANISMOS DE PARTICIPACIÓN Y DISPOSICIÓN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8790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4827" y="19066"/>
            <a:ext cx="7321859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CO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Y MECANISMOS DE PARTICIPACIÓN Y DISPOSICIÓN DE LA INFORMACIÓN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4827" y="1379859"/>
            <a:ext cx="8310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entidad con presencia permanente en el territorio que actúe como Secretaría Técnica y tenga la función de generar la necesaria articulación de todas las instituciones que desarrollen acciones en el marco de la Sentencia T –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622.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614827" y="2783860"/>
            <a:ext cx="831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Mesa Permanente para la Cooperación en la Cuenca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Atrato.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14827" y="3324778"/>
            <a:ext cx="831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Tres Comités Operativos Subregionales (Bajo Atrato, Medio Atrato, Alto Atrato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614827" y="4166322"/>
            <a:ext cx="577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 Comité de tratamiento de conflictos.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2286000" y="83249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 unidades departamentales de coordinación técnica y administrativa en Chocó y Antioquia.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614827" y="4718862"/>
            <a:ext cx="831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 unidades departamentales de coordinación técnica y administrativa en Chocó y Antioquia.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798490" y="607332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INSTANCIAS Y MECANISMOS DE PARTICIPACIÓN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063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4827" y="19066"/>
            <a:ext cx="7321859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CO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Y MECANISMOS DE PARTICIPACIÓN Y DISPOSICIÓN DE LA INFORMACIÓN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4827" y="568698"/>
            <a:ext cx="6429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ESPACIOS DE PARTICIPACIÓN COLECTIVA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650382" y="3080082"/>
            <a:ext cx="5650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Foro Interétnico Solidaridad Chocó –FISCH.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14826" y="1387927"/>
            <a:ext cx="702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Asambleas Generales de organizaciones étnicas de segundo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nivel tanto negras como indígenas.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650383" y="4548265"/>
            <a:ext cx="698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Asambleas de Consejos Comunitarios Locales y de Resguardos Indígenas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76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7655" y="1624780"/>
            <a:ext cx="7559899" cy="360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presente documento constituye un aporte para el cumplimiento de las órdenes de la sentencia T-622 sobre el río Atrato,</a:t>
            </a: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estableciendo un protocolo de relacionamiento interinstitucional y comunitario, que oriente y regule las relaciones y las acciones de cooperación entre las instituciones gubernamentales, no gubernamentales e intergubernamentales y las autoridades étnicas (Consejos Comunitarios, Cabildos Indígenas y accionantes), con la intención de lograr mayores impactos en las transformaciones que se requieren en el territorio.</a:t>
            </a:r>
            <a:endParaRPr lang="es-C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4827" y="19066"/>
            <a:ext cx="7321859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CO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Y MECANISMOS DE PARTICIPACIÓN Y DISPOSICIÓN DE LA INFORMACIÓN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4827" y="1083854"/>
            <a:ext cx="6429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DISPOSICIÓN DE LA INFORMACIÓN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650381" y="3749783"/>
            <a:ext cx="6986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La información será accedida desde un ícono ubicado en el SIAT - PC que se identificará como Sentencia del Atrato.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14826" y="2276571"/>
            <a:ext cx="702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entana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su Sistema de Información Ambiental Territorial Pacífico Colombiano SIAT – PC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16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24513" y="2621082"/>
            <a:ext cx="6710796" cy="941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DE LA SOCIALIZACIÓN Y MECANISMOS PARA SU DESARROLLO</a:t>
            </a:r>
            <a:endParaRPr lang="es-CO" sz="2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24513" y="28004"/>
            <a:ext cx="6710796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DE LA SOCIALIZACIÓN Y MECANISMOS PARA SU DESARROLLO</a:t>
            </a:r>
            <a:endParaRPr lang="es-CO" sz="12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3081" y="5024484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LEGALES DE LA SENTENCIA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9434" y="731121"/>
            <a:ext cx="66328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CONCEPTUAL Y LEGAL DE LA PARTICIPACIÓN</a:t>
            </a:r>
            <a:endParaRPr lang="es-CO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9434" y="1358917"/>
            <a:ext cx="66328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DE PARTICIPACIÓN CIUDADANA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9434" y="2014011"/>
            <a:ext cx="66328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DERECHOS COLECTIVOS DE LA POBLACIÓN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9434" y="2681442"/>
            <a:ext cx="663281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LEGALES PARA LA RECLAMACIÓN DE DERECHOS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3081" y="3569862"/>
            <a:ext cx="66191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 SOCIALES E INSTITUCIONALES DEL TERRITORIO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3082" y="4458282"/>
            <a:ext cx="661916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 DE LA SENTENCIA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3081" y="5602452"/>
            <a:ext cx="66191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ÓRDENES DE LA SENTENCIA E INSTITUCIONES RESPONSABLES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24513" y="28004"/>
            <a:ext cx="6710796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DE LA SOCIALIZACIÓN Y MECANISMOS PARA SU DESARROLLO</a:t>
            </a:r>
            <a:endParaRPr lang="es-CO" sz="12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3081" y="547566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EN EL CUMPLIMIENTO DE LA SENTENCIA</a:t>
            </a:r>
            <a:endParaRPr lang="es-CO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3081" y="1102377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EN EL CUMPLIMIENTO DE LA SENTENCIA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3081" y="1779862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DESARROLLO SOSTENIBLE Y LA PAZ TERRITORIAL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3081" y="2438019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INSTRUMENTOS DE PLANIFICACIÓN TERRITORIAL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3081" y="3095561"/>
            <a:ext cx="66191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PROBLEMAS AMBIENTALES DEL TERRITORIO Y SU MANEJO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3081" y="3927762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DETERMINANTES AMBIENTALES DEL TERRITORIO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3081" y="4471990"/>
            <a:ext cx="66191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 AMBIENTAL Y SERVICIOS ECOSISTÉMICOS DEL TERRITORIO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3081" y="5396969"/>
            <a:ext cx="66191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DETERMINACIÓN Y VALORACIÓN DE PASIVOS AMBIENTALES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24513" y="28004"/>
            <a:ext cx="6710796" cy="304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DE LA SOCIALIZACIÓN Y MECANISMOS PARA SU DESARROLLO</a:t>
            </a:r>
            <a:endParaRPr lang="es-CO" sz="12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5273" y="557840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ZONIFICACIÓN AMBIENTAL DEL TERRITORIO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5273" y="1277042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ORDENAMIENTO TERRITORIAL Y PRODUCTIVO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05273" y="1924309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INSTRUMENTOS DE PLANIFICACIÓN AMBIENTAL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505273" y="2633228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DISPOSICIÓN Y MANEJO DE LA INFORMACIÓN DEL TERRITORIO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505273" y="3352413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SISTEMAS DE MONITOREO TERRITORIAL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505273" y="4009957"/>
            <a:ext cx="66191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RESTAURACIÓN DE ÁREAS Y ECOSISTEMAS DEGRADADOS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6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88232" y="38282"/>
            <a:ext cx="3863936" cy="72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ANEXOS</a:t>
            </a:r>
            <a:endParaRPr lang="es-CO" sz="36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7677" y="1965810"/>
            <a:ext cx="81679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ANEXO A</a:t>
            </a:r>
            <a:endParaRPr lang="es-CO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 action="ppaction://hlinkfile"/>
            </a:endParaRPr>
          </a:p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 action="ppaction://hlinkfile"/>
              </a:rPr>
              <a:t>MARCO LEGAL DE LOS DERECHOS COLECTIVOS DE COMUNIDADES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 action="ppaction://hlinkfile"/>
              </a:rPr>
              <a:t>ÉTNICAS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ANEXO B</a:t>
            </a:r>
          </a:p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CONSIDERACIONES SOBRE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PARTICIPACIÓN</a:t>
            </a: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ANEXO C</a:t>
            </a:r>
          </a:p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RESUMEN DE LA SENTENCIA T –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662</a:t>
            </a: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ANEXO D</a:t>
            </a:r>
            <a:endParaRPr lang="es-CO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 action="ppaction://hlinkfile"/>
            </a:endParaRPr>
          </a:p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ACCIONES REQUERIDAS EN EL TERRITORIO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59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1680" y="3270092"/>
            <a:ext cx="2656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754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820" y="1859340"/>
            <a:ext cx="8641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 GENERAL</a:t>
            </a:r>
            <a:endParaRPr lang="es-ES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Formular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estrategia de socialización y formación en participación que le brinde a los actores comunitarios e institucionales la garantía de conocimiento adecuado, tanto de la Sentencia T - 622 como de los avances logrados para el cumplimiento de las órdenes emanadas, y al mismo tiempo promueva la circulación oportuna y efectiva de la información producida en el territorio para la toma de decisiones informadas.</a:t>
            </a:r>
            <a:endParaRPr lang="es-CO" sz="2400" dirty="0"/>
          </a:p>
        </p:txBody>
      </p:sp>
      <p:sp>
        <p:nvSpPr>
          <p:cNvPr id="5" name="Rectángulo 4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8034" y="1542402"/>
            <a:ext cx="834551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CO" b="1" dirty="0" smtClean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un marco espacial que, en concordancia con los modelos organizativos existentes en el territorio, delimite en términos geográficos la manera más conveniente de adelantar un proceso de socialización y de promoción de la participación de la comunidad y de las instituciones en las decisiones que afecten su convivencia y su relación con la naturaleza.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los actores tanto comunitarios como institucionales beneficiarios de la estrategia de capacitación y formación en participación, distinguiendo el papel que cada uno juega en los sistemas organizativos propios del territorio, y formulando un modelo de organización de los actores que facilite el desarrollo o implementación de la estrategia.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3352" y="0"/>
            <a:ext cx="327123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ASPECTOS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66670" y="769667"/>
            <a:ext cx="8281115" cy="535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s-CO" b="1" dirty="0" smtClean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 los contenidos que demanda una adecuada participación de los actores sociales e institucionales en la toma de decisiones que podrían generar afectación al territorio, tomando en cuenta, pero al mismo tiempo, superando las necesidades que impone el adecuado conocimiento de la Sentencia T 622 y la propuesta de acciones a desarrollar para darle cumplimiento.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Proponer metodologías tanto conceptuales como prácticas para el desarrollo de los contenidos formulados en la estrategia de socialización y de formación en participación, tomando en cuenta las condiciones de los actores sociales e institucionales, de tal manera que se facilite su comprensión y se promueva una efectiva vinculación de los actores al desarrollo de las acciones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propuestas.</a:t>
            </a:r>
            <a:endParaRPr lang="es-CO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s-CO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80648" y="1133341"/>
            <a:ext cx="4095993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E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Y PROCEDIMIENTOS</a:t>
            </a:r>
            <a:endParaRPr lang="es-CO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" y="810189"/>
            <a:ext cx="4580375" cy="55040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57989" y="1898864"/>
            <a:ext cx="3741312" cy="318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AUTONOMÍA </a:t>
            </a:r>
            <a:endParaRPr lang="es-CO" sz="2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8430" algn="just">
              <a:lnSpc>
                <a:spcPct val="115000"/>
              </a:lnSpc>
              <a:spcAft>
                <a:spcPts val="0"/>
              </a:spcAft>
            </a:pPr>
            <a:r>
              <a:rPr lang="es-CO" sz="2200" dirty="0" smtClean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DIÁLOGO PERMANENTE</a:t>
            </a:r>
            <a:endParaRPr lang="es-CO" sz="2200" dirty="0" smtClean="0"/>
          </a:p>
          <a:p>
            <a:pPr algn="just">
              <a:lnSpc>
                <a:spcPct val="115000"/>
              </a:lnSpc>
            </a:pPr>
            <a:endParaRPr lang="es-CO" sz="2200" dirty="0" smtClean="0"/>
          </a:p>
          <a:p>
            <a:pPr algn="just">
              <a:lnSpc>
                <a:spcPct val="115000"/>
              </a:lnSpc>
            </a:pPr>
            <a:r>
              <a:rPr lang="es-CO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PARTICIPACIÓN ACTIVA</a:t>
            </a:r>
            <a:endParaRPr lang="es-CO" sz="2200" dirty="0" smtClean="0"/>
          </a:p>
          <a:p>
            <a:pPr algn="just">
              <a:lnSpc>
                <a:spcPct val="115000"/>
              </a:lnSpc>
            </a:pPr>
            <a:r>
              <a:rPr lang="es-CO" sz="2200" dirty="0" smtClean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endParaRPr lang="es-CO" sz="2200" dirty="0" smtClean="0"/>
          </a:p>
          <a:p>
            <a:pPr algn="just">
              <a:lnSpc>
                <a:spcPct val="115000"/>
              </a:lnSpc>
            </a:pPr>
            <a:r>
              <a:rPr lang="es-CO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RECONOCIMIENTO E INCLUSIÓN</a:t>
            </a:r>
            <a:endParaRPr lang="es-CO" sz="2200" dirty="0"/>
          </a:p>
        </p:txBody>
      </p:sp>
      <p:sp>
        <p:nvSpPr>
          <p:cNvPr id="6" name="Rectángulo 5"/>
          <p:cNvSpPr/>
          <p:nvPr/>
        </p:nvSpPr>
        <p:spPr>
          <a:xfrm>
            <a:off x="2869977" y="0"/>
            <a:ext cx="3275256" cy="410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ASPECTOS GENERALES</a:t>
            </a:r>
            <a:endParaRPr lang="es-CO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3824</Words>
  <Application>Microsoft Office PowerPoint</Application>
  <PresentationFormat>Carta (216 x 279 mm)</PresentationFormat>
  <Paragraphs>1496</Paragraphs>
  <Slides>56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Cambria</vt:lpstr>
      <vt:lpstr>Times New Roman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 lourido perdomo</dc:creator>
  <cp:lastModifiedBy>usuario</cp:lastModifiedBy>
  <cp:revision>138</cp:revision>
  <dcterms:created xsi:type="dcterms:W3CDTF">2018-01-11T17:19:16Z</dcterms:created>
  <dcterms:modified xsi:type="dcterms:W3CDTF">2018-11-07T02:05:34Z</dcterms:modified>
</cp:coreProperties>
</file>